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71" r:id="rId2"/>
    <p:sldId id="285" r:id="rId3"/>
    <p:sldId id="270" r:id="rId4"/>
    <p:sldId id="296" r:id="rId5"/>
    <p:sldId id="286" r:id="rId6"/>
    <p:sldId id="298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536924475366518E-2"/>
          <c:y val="3.2505742254547096E-2"/>
          <c:w val="0.44124067824855234"/>
          <c:h val="0.8888359924054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'dzialania krajowe'!$B$29</c:f>
              <c:strCache>
                <c:ptCount val="1"/>
                <c:pt idx="0">
                  <c:v>przemysł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krajowe'!$G$29</c:f>
              <c:numCache>
                <c:formatCode>0.0%</c:formatCode>
                <c:ptCount val="1"/>
                <c:pt idx="0">
                  <c:v>0.10059171597633136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B-4B68-AB81-03DEDB25B0D6}"/>
            </c:ext>
          </c:extLst>
        </c:ser>
        <c:ser>
          <c:idx val="1"/>
          <c:order val="1"/>
          <c:tx>
            <c:strRef>
              <c:f>'dzialania krajowe'!$B$30</c:f>
              <c:strCache>
                <c:ptCount val="1"/>
                <c:pt idx="0">
                  <c:v>gospodarka komunalna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krajowe'!$G$30</c:f>
              <c:numCache>
                <c:formatCode>0.0%</c:formatCode>
                <c:ptCount val="1"/>
                <c:pt idx="0">
                  <c:v>0.11834319526627218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B-4B68-AB81-03DEDB25B0D6}"/>
            </c:ext>
          </c:extLst>
        </c:ser>
        <c:ser>
          <c:idx val="2"/>
          <c:order val="2"/>
          <c:tx>
            <c:strRef>
              <c:f>'dzialania krajowe'!$B$31</c:f>
              <c:strCache>
                <c:ptCount val="1"/>
                <c:pt idx="0">
                  <c:v>rolnictwo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krajowe'!$G$31</c:f>
              <c:numCache>
                <c:formatCode>0.0%</c:formatCode>
                <c:ptCount val="1"/>
                <c:pt idx="0">
                  <c:v>0.11242603550295859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B-4B68-AB81-03DEDB25B0D6}"/>
            </c:ext>
          </c:extLst>
        </c:ser>
        <c:ser>
          <c:idx val="3"/>
          <c:order val="3"/>
          <c:tx>
            <c:strRef>
              <c:f>'dzialania krajowe'!$B$32</c:f>
              <c:strCache>
                <c:ptCount val="1"/>
                <c:pt idx="0">
                  <c:v>kształtowanie naturalnych warunków hydromorfologicznych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krajowe'!$G$32</c:f>
              <c:numCache>
                <c:formatCode>0.0%</c:formatCode>
                <c:ptCount val="1"/>
                <c:pt idx="0">
                  <c:v>1.7751479289940829E-2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EB-4B68-AB81-03DEDB25B0D6}"/>
            </c:ext>
          </c:extLst>
        </c:ser>
        <c:ser>
          <c:idx val="4"/>
          <c:order val="4"/>
          <c:tx>
            <c:strRef>
              <c:f>'dzialania krajowe'!$B$33</c:f>
              <c:strCache>
                <c:ptCount val="1"/>
                <c:pt idx="0">
                  <c:v>ochrona siedlisk i gatunków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krajowe'!$G$33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EB-4B68-AB81-03DEDB25B0D6}"/>
            </c:ext>
          </c:extLst>
        </c:ser>
        <c:ser>
          <c:idx val="5"/>
          <c:order val="5"/>
          <c:tx>
            <c:strRef>
              <c:f>'dzialania krajowe'!$B$34</c:f>
              <c:strCache>
                <c:ptCount val="1"/>
                <c:pt idx="0">
                  <c:v>kształtowanie naturalnych warunków hydrologicznych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krajowe'!$G$34</c:f>
              <c:numCache>
                <c:formatCode>0.0%</c:formatCode>
                <c:ptCount val="1"/>
                <c:pt idx="0">
                  <c:v>5.3254437869822487E-2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EB-4B68-AB81-03DEDB25B0D6}"/>
            </c:ext>
          </c:extLst>
        </c:ser>
        <c:ser>
          <c:idx val="6"/>
          <c:order val="6"/>
          <c:tx>
            <c:strRef>
              <c:f>'dzialania krajowe'!$B$35</c:f>
              <c:strCache>
                <c:ptCount val="1"/>
                <c:pt idx="0">
                  <c:v>monitoring i ewaluacja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krajowe'!$G$35</c:f>
              <c:numCache>
                <c:formatCode>0.0%</c:formatCode>
                <c:ptCount val="1"/>
                <c:pt idx="0">
                  <c:v>0.14792899408284024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EB-4B68-AB81-03DEDB25B0D6}"/>
            </c:ext>
          </c:extLst>
        </c:ser>
        <c:ser>
          <c:idx val="7"/>
          <c:order val="7"/>
          <c:tx>
            <c:strRef>
              <c:f>'dzialania krajowe'!$B$36</c:f>
              <c:strCache>
                <c:ptCount val="1"/>
                <c:pt idx="0">
                  <c:v>działania kontrolne i nadzorcze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krajowe'!$G$36</c:f>
              <c:numCache>
                <c:formatCode>0.0%</c:formatCode>
                <c:ptCount val="1"/>
                <c:pt idx="0">
                  <c:v>9.4674556213017749E-2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EB-4B68-AB81-03DEDB25B0D6}"/>
            </c:ext>
          </c:extLst>
        </c:ser>
        <c:ser>
          <c:idx val="8"/>
          <c:order val="8"/>
          <c:tx>
            <c:strRef>
              <c:f>'dzialania krajowe'!$B$37</c:f>
              <c:strCache>
                <c:ptCount val="1"/>
                <c:pt idx="0">
                  <c:v>działania organizacyjno-prawne, informacyjne i edukacyjne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krajowe'!$G$37</c:f>
              <c:numCache>
                <c:formatCode>0.0%</c:formatCode>
                <c:ptCount val="1"/>
                <c:pt idx="0">
                  <c:v>0.23668639053254437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B-4B68-AB81-03DEDB25B0D6}"/>
            </c:ext>
          </c:extLst>
        </c:ser>
        <c:ser>
          <c:idx val="9"/>
          <c:order val="9"/>
          <c:tx>
            <c:strRef>
              <c:f>'dzialania krajowe'!$B$38</c:f>
              <c:strCache>
                <c:ptCount val="1"/>
                <c:pt idx="0">
                  <c:v>projekty badawczo-rozwojowe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krajowe'!$G$38</c:f>
              <c:numCache>
                <c:formatCode>0.0%</c:formatCode>
                <c:ptCount val="1"/>
                <c:pt idx="0">
                  <c:v>1.1834319526627219E-2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EB-4B68-AB81-03DEDB25B0D6}"/>
            </c:ext>
          </c:extLst>
        </c:ser>
        <c:ser>
          <c:idx val="10"/>
          <c:order val="10"/>
          <c:tx>
            <c:strRef>
              <c:f>'dzialania krajowe'!$B$39</c:f>
              <c:strCache>
                <c:ptCount val="1"/>
                <c:pt idx="0">
                  <c:v>kształtowanie stosunków wodnych oraz ochrona ekosystemów od wód zależnych (w tym morfologia i zachowanie ciągłości biologicznej cieków)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'dzialania krajowe'!$G$39</c:f>
              <c:numCache>
                <c:formatCode>0.0%</c:formatCode>
                <c:ptCount val="1"/>
                <c:pt idx="0">
                  <c:v>0.20710059171597633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B68-AB81-03DEDB25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856544"/>
        <c:axId val="816864088"/>
      </c:barChart>
      <c:valAx>
        <c:axId val="816864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856544"/>
        <c:crosses val="autoZero"/>
        <c:crossBetween val="between"/>
      </c:valAx>
      <c:catAx>
        <c:axId val="816856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16864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558653382612897"/>
          <c:y val="0"/>
          <c:w val="0.46441346617387114"/>
          <c:h val="1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EFAB8026-9AAF-4137-ADD0-CE370AF0942F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B72260FA-CD9D-46ED-B9D4-4B82F99115BA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zestawów działań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276B5CBE-577B-4513-83C0-1EDAD1F85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08813"/>
            <a:ext cx="12192000" cy="27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7139A7D-997E-4832-BCE4-430032C9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885508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DAD454D-A5F1-4CE6-9729-F713DBC1B32F}"/>
              </a:ext>
            </a:extLst>
          </p:cNvPr>
          <p:cNvGraphicFramePr/>
          <p:nvPr/>
        </p:nvGraphicFramePr>
        <p:xfrm>
          <a:off x="4338639" y="1419225"/>
          <a:ext cx="7609521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49751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97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038283"/>
              </p:ext>
            </p:extLst>
          </p:nvPr>
        </p:nvGraphicFramePr>
        <p:xfrm>
          <a:off x="637305" y="4239896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715220" y="5044889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omawianych regionów wodnych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1809</Words>
  <Application>Microsoft Office PowerPoint</Application>
  <PresentationFormat>Panoramiczny</PresentationFormat>
  <Paragraphs>279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54</cp:revision>
  <cp:lastPrinted>2021-05-11T12:27:23Z</cp:lastPrinted>
  <dcterms:created xsi:type="dcterms:W3CDTF">2017-12-14T14:22:37Z</dcterms:created>
  <dcterms:modified xsi:type="dcterms:W3CDTF">2021-06-18T15:27:20Z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